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663" r:id="rId2"/>
    <p:sldId id="654" r:id="rId3"/>
    <p:sldId id="669" r:id="rId4"/>
    <p:sldId id="681" r:id="rId5"/>
    <p:sldId id="685" r:id="rId6"/>
    <p:sldId id="682" r:id="rId7"/>
    <p:sldId id="692" r:id="rId8"/>
    <p:sldId id="689" r:id="rId9"/>
    <p:sldId id="700" r:id="rId10"/>
    <p:sldId id="699" r:id="rId11"/>
    <p:sldId id="690" r:id="rId12"/>
    <p:sldId id="693" r:id="rId13"/>
    <p:sldId id="694" r:id="rId14"/>
    <p:sldId id="696" r:id="rId15"/>
    <p:sldId id="695" r:id="rId16"/>
    <p:sldId id="697" r:id="rId17"/>
    <p:sldId id="683" r:id="rId18"/>
    <p:sldId id="678" r:id="rId19"/>
    <p:sldId id="679" r:id="rId20"/>
    <p:sldId id="702" r:id="rId21"/>
    <p:sldId id="701" r:id="rId22"/>
    <p:sldId id="680" r:id="rId23"/>
    <p:sldId id="705" r:id="rId24"/>
    <p:sldId id="703" r:id="rId25"/>
    <p:sldId id="706" r:id="rId26"/>
    <p:sldId id="707" r:id="rId27"/>
    <p:sldId id="709" r:id="rId28"/>
    <p:sldId id="708" r:id="rId29"/>
    <p:sldId id="710" r:id="rId30"/>
    <p:sldId id="704" r:id="rId31"/>
    <p:sldId id="677" r:id="rId32"/>
    <p:sldId id="711" r:id="rId33"/>
    <p:sldId id="676" r:id="rId34"/>
    <p:sldId id="712" r:id="rId35"/>
    <p:sldId id="698" r:id="rId36"/>
  </p:sldIdLst>
  <p:sldSz cx="9144000" cy="5715000" type="screen16x1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  <a:srgbClr val="FFC000"/>
    <a:srgbClr val="000000"/>
    <a:srgbClr val="CC6600"/>
    <a:srgbClr val="9A1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22" autoAdjust="0"/>
    <p:restoredTop sz="78904" autoAdjust="0"/>
  </p:normalViewPr>
  <p:slideViewPr>
    <p:cSldViewPr snapToGrid="0">
      <p:cViewPr varScale="1">
        <p:scale>
          <a:sx n="108" d="100"/>
          <a:sy n="108" d="100"/>
        </p:scale>
        <p:origin x="1320" y="78"/>
      </p:cViewPr>
      <p:guideLst>
        <p:guide orient="horz" pos="2160"/>
        <p:guide pos="3840"/>
        <p:guide pos="2880"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AE86E-517C-D344-B0BC-5BCF18AB9BEF}" type="datetimeFigureOut">
              <a:rPr kumimoji="1" lang="zh-CN" altLang="en-US" smtClean="0"/>
              <a:t>2019-3-29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4F69F-14C6-654C-92E7-61C435248B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3608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646DA-8CBF-4592-8A99-0DBF0B2B086E}" type="datetimeFigureOut">
              <a:rPr lang="zh-CN" altLang="en-US" smtClean="0"/>
              <a:t>2019-3-29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20975" y="857250"/>
            <a:ext cx="37020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6F2F6-6E71-4116-AD5B-62ED8768A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17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0331D-B469-4F44-B28F-C9EA1C6EC0FD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4236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相关算法只能从左向右依次计算或者从右向左依次计算，这种机制带来了两个问题：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时间片  的计算依赖  时刻的计算结果，这样限制了模型的并行能力；（训练时间很长）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顺序计算的过程中信息会丢失，尽管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等门机制的结构一定程度上缓解了长期依赖的问题，但是对于特别长期的依赖现象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,LSTM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依旧无能为力。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2321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通过卷积的叠加可以精确地控制上下文的长度，因为卷积之间的叠加可以通过公式直接计算出感受野是多少，从而知道上下文的长度，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虽然理论上有长时记忆的功能，但是在实际的训练过程中，间隔较远的时候，很难学到这种词与词之间的联系。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是层级结构，与循环网络建模的链结构相比，层次结构提供了一种较短的路径来捕获词之间远程的依赖关系，因此也可以更好地捕捉更复杂的关系。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647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通过卷积的叠加可以精确地控制上下文的长度，因为卷积之间的叠加可以通过公式直接计算出感受野是多少，从而知道上下文的长度，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虽然理论上有长时记忆的功能，但是在实际的训练过程中，间隔较远的时候，很难学到这种词与词之间的联系。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是层级结构，与循环网络建模的链结构相比，层次结构提供了一种较短的路径来捕获词之间远程的依赖关系，因此也可以更好地捕捉更复杂的关系。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435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为词向量长度，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为卷积窗口大小，每次卷积生成两列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维向量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GLU: A *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Sigmoid(B)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的残差连接：把当前层的输入与输出相加，残差的和输入到下一层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conv_block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网络中。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的残差连接：首先把当前层的输出和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的输出做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计算，结果记为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再将当前层的输出和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相加， 再将结果和当前层的输入相加，最后的残差的和输入到下一层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conv_block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网络中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248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为词向量长度，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为卷积窗口大小，每次卷积生成两列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维向量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GLU: A *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Sigmoid(B)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的残差连接：把当前层的输入与输出相加，残差的和输入到下一层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conv_block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网络中。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的残差连接：首先把当前层的输出和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的输出做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计算，结果记为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再将当前层的输出和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相加， 再将结果和当前层的输入相加，最后的残差的和输入到下一层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conv_block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网络中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8753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是时序，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是第几个</a:t>
            </a:r>
            <a:r>
              <a:rPr kumimoji="1" lang="en-US" altLang="zh-CN" dirty="0" smtClean="0"/>
              <a:t>element</a:t>
            </a:r>
            <a:r>
              <a:rPr kumimoji="1" lang="zh-CN" altLang="en-US" dirty="0" smtClean="0"/>
              <a:t>（最后一层卷积输出，一个</a:t>
            </a:r>
            <a:r>
              <a:rPr kumimoji="1" lang="en-US" altLang="zh-CN" dirty="0" smtClean="0"/>
              <a:t>element</a:t>
            </a:r>
            <a:r>
              <a:rPr kumimoji="1" lang="zh-CN" altLang="en-US" dirty="0" smtClean="0"/>
              <a:t>可能涵盖多个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信息），</a:t>
            </a:r>
            <a:r>
              <a:rPr kumimoji="1" lang="en-US" altLang="zh-CN" dirty="0" err="1" smtClean="0"/>
              <a:t>z^u_j</a:t>
            </a:r>
            <a:r>
              <a:rPr kumimoji="1" lang="zh-CN" altLang="en-US" dirty="0" smtClean="0"/>
              <a:t>是最后一个</a:t>
            </a:r>
            <a:r>
              <a:rPr kumimoji="1" lang="en-US" altLang="zh-CN" dirty="0" smtClean="0"/>
              <a:t>encoder block u</a:t>
            </a:r>
            <a:r>
              <a:rPr kumimoji="1" lang="zh-CN" altLang="en-US" dirty="0" smtClean="0"/>
              <a:t>的第</a:t>
            </a:r>
            <a:r>
              <a:rPr kumimoji="1" lang="en-US" altLang="zh-CN" dirty="0" smtClean="0"/>
              <a:t>j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element</a:t>
            </a:r>
            <a:r>
              <a:rPr kumimoji="1" lang="zh-CN" altLang="en-US" dirty="0" smtClean="0"/>
              <a:t>的输出</a:t>
            </a:r>
            <a:endParaRPr kumimoji="1" lang="en-US" altLang="zh-CN" dirty="0" smtClean="0"/>
          </a:p>
          <a:p>
            <a:r>
              <a:rPr kumimoji="1" lang="en-US" altLang="zh-CN" dirty="0" smtClean="0"/>
              <a:t>a</a:t>
            </a:r>
            <a:r>
              <a:rPr kumimoji="1" lang="en-US" altLang="zh-CN" baseline="0" dirty="0" smtClean="0"/>
              <a:t> : </a:t>
            </a:r>
            <a:r>
              <a:rPr kumimoji="1" lang="zh-CN" altLang="en-US" baseline="0" dirty="0" smtClean="0"/>
              <a:t>权重</a:t>
            </a:r>
            <a:endParaRPr kumimoji="1" lang="en-US" altLang="zh-CN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conditional input cli to the current decoder layer</a:t>
            </a:r>
          </a:p>
          <a:p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类似的，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decoder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的原始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加上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 vector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得到新的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，用来进行</a:t>
            </a:r>
            <a:r>
              <a:rPr kumimoji="1"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softmax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预测并喂给下一个状态的初始</a:t>
            </a:r>
            <a:endParaRPr kumimoji="1"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感觉效果提升主要是各种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trick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多，实现的好。并不能说明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就比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RNN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0748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感觉效果提升主要是各种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trick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多，实现的好。并不能说明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就比</a:t>
            </a:r>
            <a:r>
              <a:rPr kumimoji="1"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RNN</a:t>
            </a:r>
            <a:r>
              <a:rPr kumimoji="1"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349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900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0788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：当前翻译和已经翻译的前文之间的关系；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Decnoder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Attention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：当前翻译和编码的特征向量之间的关系。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4204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337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：当前翻译和已经翻译的前文之间的关系；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Decnoder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Attention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：当前翻译和编码的特征向量之间的关系。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0879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34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关注输入句子中各单词之间的关系。编码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的时候，考虑上下文中的某些词更多一些。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在编码时都未考虑这种关系，都是“一视同仁”。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model is processing the word “it”, self-attention allows it to associate “it” with “animal”.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419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中，每个单词有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个不同的向量，它们分别是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向量（  ），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向量（  ）和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向量（  ），长度均是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它们是通过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个不同的权值矩阵由嵌入向量  乘以三个不同的权值矩阵  ，  ，  得到，其中三个矩阵的尺寸也是相同的。均是 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890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注意都是</a:t>
            </a:r>
            <a:r>
              <a:rPr kumimoji="1" lang="en-US" altLang="zh-CN" dirty="0" smtClean="0"/>
              <a:t>q1</a:t>
            </a:r>
          </a:p>
          <a:p>
            <a:r>
              <a:rPr kumimoji="1" lang="zh-CN" altLang="en-US" dirty="0" smtClean="0"/>
              <a:t>；</a:t>
            </a:r>
            <a:r>
              <a:rPr kumimoji="1" lang="en-US" altLang="zh-CN" dirty="0" err="1" smtClean="0"/>
              <a:t>qkv</a:t>
            </a:r>
            <a:r>
              <a:rPr kumimoji="1" lang="zh-CN" altLang="en-US" dirty="0" smtClean="0"/>
              <a:t>中都有对应单词的信息（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4991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429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917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6869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385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作者这么设计的原因是考虑到在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任务重，除了单词的绝对位置，单词的相对位置也非常重要。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k+p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的位置向量可以表示为位置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的特征向量的线性变化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2006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提出了</a:t>
            </a:r>
            <a:r>
              <a:rPr kumimoji="1" lang="en-US" altLang="zh-CN" dirty="0" smtClean="0"/>
              <a:t>Seq2Seq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GRU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86837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1313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474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Q</a:t>
            </a:r>
            <a:r>
              <a:rPr kumimoji="1" lang="zh-CN" altLang="en-US" dirty="0" smtClean="0"/>
              <a:t>是用来比较的当前</a:t>
            </a:r>
            <a:r>
              <a:rPr kumimoji="1" lang="en-US" altLang="zh-CN" dirty="0" smtClean="0"/>
              <a:t>element</a:t>
            </a:r>
            <a:r>
              <a:rPr kumimoji="1" lang="zh-CN" altLang="en-US" dirty="0" smtClean="0"/>
              <a:t>（代表刚解码生成的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），</a:t>
            </a:r>
            <a:r>
              <a:rPr kumimoji="1" lang="en-US" altLang="zh-CN" dirty="0" smtClean="0"/>
              <a:t>q</a:t>
            </a:r>
            <a:r>
              <a:rPr kumimoji="1" lang="zh-CN" altLang="en-US" dirty="0" smtClean="0"/>
              <a:t>和每个</a:t>
            </a:r>
            <a:r>
              <a:rPr kumimoji="1" lang="en-US" altLang="zh-CN" dirty="0" smtClean="0"/>
              <a:t>input word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encoder</a:t>
            </a:r>
            <a:r>
              <a:rPr kumimoji="1" lang="zh-CN" altLang="en-US" dirty="0" smtClean="0"/>
              <a:t>）的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比较（点积）做</a:t>
            </a:r>
            <a:r>
              <a:rPr kumimoji="1" lang="en-US" altLang="zh-CN" dirty="0" err="1" smtClean="0"/>
              <a:t>softmax</a:t>
            </a:r>
            <a:r>
              <a:rPr kumimoji="1" lang="zh-CN" altLang="en-US" dirty="0" smtClean="0"/>
              <a:t>得到权重向量，再乘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（每个</a:t>
            </a:r>
            <a:r>
              <a:rPr kumimoji="1" lang="en-US" altLang="zh-CN" dirty="0" smtClean="0"/>
              <a:t>input word</a:t>
            </a:r>
            <a:r>
              <a:rPr kumimoji="1" lang="zh-CN" altLang="en-US" dirty="0" smtClean="0"/>
              <a:t>的信息），得到了针对当前（上一个）输出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加权版本的</a:t>
            </a:r>
            <a:r>
              <a:rPr kumimoji="1" lang="en-US" altLang="zh-CN" dirty="0" smtClean="0"/>
              <a:t>context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vector</a:t>
            </a:r>
            <a:r>
              <a:rPr kumimoji="1" lang="zh-CN" altLang="en-US" baseline="0" dirty="0" smtClean="0"/>
              <a:t>。（这时和</a:t>
            </a:r>
            <a:r>
              <a:rPr kumimoji="1" lang="en-US" altLang="zh-CN" baseline="0" dirty="0" smtClean="0"/>
              <a:t>CNN</a:t>
            </a:r>
            <a:r>
              <a:rPr kumimoji="1" lang="zh-CN" altLang="en-US" baseline="0" dirty="0" smtClean="0"/>
              <a:t>、</a:t>
            </a:r>
            <a:r>
              <a:rPr kumimoji="1" lang="en-US" altLang="zh-CN" baseline="0" dirty="0" smtClean="0"/>
              <a:t>RNN</a:t>
            </a:r>
            <a:r>
              <a:rPr kumimoji="1" lang="zh-CN" altLang="en-US" baseline="0" dirty="0" smtClean="0"/>
              <a:t>的区别，没有一个明显的</a:t>
            </a:r>
            <a:r>
              <a:rPr kumimoji="1" lang="en-US" altLang="zh-CN" baseline="0" dirty="0" smtClean="0"/>
              <a:t>decoding vector</a:t>
            </a:r>
            <a:r>
              <a:rPr kumimoji="1" lang="zh-CN" altLang="en-US" baseline="0" dirty="0" smtClean="0"/>
              <a:t>），然后过</a:t>
            </a:r>
            <a:r>
              <a:rPr kumimoji="1" lang="en-US" altLang="zh-CN" baseline="0" dirty="0" smtClean="0"/>
              <a:t>FFN</a:t>
            </a:r>
            <a:r>
              <a:rPr kumimoji="1" lang="zh-CN" altLang="en-US" baseline="0" dirty="0" smtClean="0"/>
              <a:t>得到当前状态编码。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308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683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“Encoder-Decoder Attention” layer works just like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multiheaded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self-attention, except it creates its Queries matrix from the layer below it, and takes the Keys and Values matrix from the output of the encoder stack.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094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901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7851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1203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896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projection_layer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040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7807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残差连接可以帮助某些信息，比如梯度、位置信息等的传递。缓解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带来的梯度弥散、爆炸等情况。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数据平行：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把模型复制并部署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份，每份的参数是共享的，每份训练时都以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的形式训练。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batch-size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模型平行：每一层网络部署在一个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的第一层双向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计算完之后，下一时间步不需要等本时间步完全运行完就可以开始。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注意，并行只是在各层之间，但计算依然要按照一个词一个词的顺序。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46CDA-CCAD-B44B-85E2-827E41692BC9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841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E845-B02C-4B0E-8E7E-F62FBDFC80E6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4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D29B-EA52-4A22-80E1-59BAC1C3B426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06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04273"/>
            <a:ext cx="1971675" cy="48431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6" y="304273"/>
            <a:ext cx="5800725" cy="48431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3FFA2-EA4B-45D0-84F2-A666F274AF75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3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81D5-880E-4809-A72E-5E06792AABA9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40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424788"/>
            <a:ext cx="7886700" cy="237728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824559"/>
            <a:ext cx="7886700" cy="125015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9ED0-DEB5-4706-BD3D-4402BB281455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0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FB91-A02F-49F3-ACE5-5675B61D4A1E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140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04274"/>
            <a:ext cx="78867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6" y="1400969"/>
            <a:ext cx="3887391" cy="6865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6" y="2087563"/>
            <a:ext cx="3887391" cy="307049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8347-F53C-42FC-B3B8-D01D4F4EEA5E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8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E12BC-EA99-48BE-92E7-D7E54493F125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36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1A5F-3C91-4B6F-9760-B3A90F5F16BD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78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822861"/>
            <a:ext cx="4629150" cy="40613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4502"/>
            <a:ext cx="2949178" cy="31763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8B6F-B0BF-4DA4-9732-C69AB4542191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40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822861"/>
            <a:ext cx="4629150" cy="40613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4502"/>
            <a:ext cx="2949178" cy="31763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74B95-E180-4EC2-B25D-DB974010E5B5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61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04274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5296964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A7E8A-7FEF-450D-83F5-7BF1F702CD2B}" type="datetime1">
              <a:rPr lang="en-US" altLang="zh-CN" smtClean="0"/>
              <a:t>3/29/2019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5296964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5296964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87CC-44FF-4D7B-9CEB-D984B541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71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6600" y="1690691"/>
            <a:ext cx="7148635" cy="1281109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Sequence to Sequence and </a:t>
            </a:r>
            <a:r>
              <a:rPr lang="en-US" altLang="zh-CN" sz="4000" dirty="0" smtClean="0"/>
              <a:t>Attention</a:t>
            </a:r>
            <a:endParaRPr kumimoji="1" lang="zh-CN" altLang="en-US" sz="1400" b="1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613051" y="4317999"/>
            <a:ext cx="7951763" cy="7524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Sen Hu </a:t>
            </a:r>
          </a:p>
          <a:p>
            <a:r>
              <a:rPr lang="en-US" altLang="zh-CN" sz="2400" dirty="0"/>
              <a:t>2019-03-07</a:t>
            </a:r>
            <a:endParaRPr kumimoji="1"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08399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RNN </a:t>
            </a:r>
            <a:r>
              <a:rPr lang="en-US" altLang="zh-CN" sz="3200" dirty="0" smtClean="0"/>
              <a:t>+ attention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010" y="937475"/>
            <a:ext cx="4164024" cy="4306853"/>
          </a:xfrm>
          <a:prstGeom prst="rect">
            <a:avLst/>
          </a:prstGeom>
        </p:spPr>
      </p:pic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缺陷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无法并行计算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长期依赖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信息丢失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考虑输入词之间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关系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结构信息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4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CNN </a:t>
            </a:r>
            <a:r>
              <a:rPr lang="en-US" altLang="zh-CN" sz="3200" dirty="0" smtClean="0"/>
              <a:t>+ attention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sp>
        <p:nvSpPr>
          <p:cNvPr id="12" name="内容占位符 2"/>
          <p:cNvSpPr txBox="1">
            <a:spLocks/>
          </p:cNvSpPr>
          <p:nvPr/>
        </p:nvSpPr>
        <p:spPr>
          <a:xfrm>
            <a:off x="367048" y="1075386"/>
            <a:ext cx="8039201" cy="410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  <a:p>
            <a:pPr marL="800100" lvl="1" indent="-342900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利于并行计算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精确控制上下文长度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010" y="937475"/>
            <a:ext cx="4164024" cy="43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CNN </a:t>
            </a:r>
            <a:r>
              <a:rPr lang="en-US" altLang="zh-CN" sz="3200" dirty="0" smtClean="0"/>
              <a:t>+ </a:t>
            </a:r>
            <a:r>
              <a:rPr lang="en-US" altLang="zh-CN" sz="3200" dirty="0" smtClean="0"/>
              <a:t>attention: ConvS</a:t>
            </a:r>
            <a:r>
              <a:rPr lang="en-US" altLang="zh-CN" sz="3200" dirty="0" smtClean="0"/>
              <a:t>2S 2017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8844" y="978874"/>
            <a:ext cx="3427702" cy="4302981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>
          <a:xfrm>
            <a:off x="367048" y="1075386"/>
            <a:ext cx="8039201" cy="410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Embedding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33" y="3311764"/>
            <a:ext cx="3722473" cy="3229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33" y="1689671"/>
            <a:ext cx="2908268" cy="9017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33" y="2754278"/>
            <a:ext cx="1576617" cy="34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CNN + attention: ConvS2S 2017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7712" y="978874"/>
            <a:ext cx="3427702" cy="4302981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>
          <a:xfrm>
            <a:off x="367048" y="1075386"/>
            <a:ext cx="8039201" cy="410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Block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卷积计算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非线性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/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残差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(Residual Connection)</a:t>
            </a:r>
          </a:p>
          <a:p>
            <a:pPr marL="800100" lvl="1" indent="-342900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  <a:p>
            <a:pPr marL="800100" lvl="1" indent="-342900" algn="just"/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/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  <a:p>
            <a:pPr marL="800100" lvl="1" indent="-342900" algn="just"/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985" y="1756947"/>
            <a:ext cx="2730171" cy="4802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72" y="4450131"/>
            <a:ext cx="3856886" cy="464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59" y="3432667"/>
            <a:ext cx="3631221" cy="49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CNN + attention: ConvS2S 2017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48" y="1221341"/>
            <a:ext cx="60960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CNN + attention: ConvS2S 2017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7712" y="978874"/>
            <a:ext cx="3427702" cy="4302981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>
          <a:xfrm>
            <a:off x="367048" y="1075386"/>
            <a:ext cx="8039201" cy="410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 Attention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25" y="1699380"/>
            <a:ext cx="3132985" cy="7168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25" y="2547037"/>
            <a:ext cx="2946554" cy="10304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82" y="3915923"/>
            <a:ext cx="2655893" cy="8957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940" y="3715186"/>
            <a:ext cx="289560" cy="3223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7870" y="2393389"/>
            <a:ext cx="193844" cy="26384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4077" y="2235274"/>
            <a:ext cx="280113" cy="3130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9593" y="3435658"/>
            <a:ext cx="271048" cy="3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CNN + attention: ConvS2S 2017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sp>
        <p:nvSpPr>
          <p:cNvPr id="12" name="内容占位符 2"/>
          <p:cNvSpPr txBox="1">
            <a:spLocks/>
          </p:cNvSpPr>
          <p:nvPr/>
        </p:nvSpPr>
        <p:spPr>
          <a:xfrm>
            <a:off x="367048" y="1075386"/>
            <a:ext cx="8039201" cy="410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 Attention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85" y="1831929"/>
            <a:ext cx="65627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9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Self-attention: Transformer 2017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elf-attention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FFN</a:t>
            </a:r>
          </a:p>
          <a:p>
            <a:pPr marL="800100" lvl="1" indent="-34290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RNN/CNN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4AED4E6-741A-4362-B93F-89FC40CF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84" y="1821581"/>
            <a:ext cx="4726598" cy="314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1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CB982-ED16-4A44-A8D2-47A557C3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02" y="1704301"/>
            <a:ext cx="5072692" cy="34984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encoding blocks 6 decoding blocks</a:t>
            </a: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59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encoding blocks 6 decoding blocks</a:t>
            </a: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CA46C1E-5EEE-4C51-AF66-57BDE7C7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87261"/>
            <a:ext cx="82296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Seq2Seq</a:t>
            </a:r>
          </a:p>
          <a:p>
            <a:pPr marL="342900" indent="-34290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 + attention</a:t>
            </a:r>
          </a:p>
          <a:p>
            <a:pPr marL="342900" indent="-34290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 + attention</a:t>
            </a:r>
          </a:p>
          <a:p>
            <a:pPr marL="342900" indent="-34290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39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28" y="957224"/>
            <a:ext cx="6738055" cy="426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2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</a:p>
          <a:p>
            <a:pPr marL="342900" indent="-342900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FFN (Feed Forward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eural Network)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14" y="1686850"/>
            <a:ext cx="5429250" cy="1009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14" y="4072075"/>
            <a:ext cx="49815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12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810" y="1185504"/>
            <a:ext cx="4186361" cy="39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5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0062" y="1074738"/>
            <a:ext cx="6732402" cy="4105275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204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41" y="964618"/>
            <a:ext cx="4183327" cy="431723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131" y="956325"/>
            <a:ext cx="2122809" cy="250843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131" y="3776402"/>
            <a:ext cx="2345906" cy="12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90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41" y="964618"/>
            <a:ext cx="4183327" cy="431723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131" y="3776402"/>
            <a:ext cx="2345906" cy="12213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662" y="1708479"/>
            <a:ext cx="2394048" cy="4452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662" y="2320470"/>
            <a:ext cx="2268615" cy="9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6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20" y="1535950"/>
            <a:ext cx="6745731" cy="36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7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552" y="1570503"/>
            <a:ext cx="3825661" cy="36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1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Positional Encoding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64" y="1818021"/>
            <a:ext cx="66103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2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Positional Encoding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785" y="1739242"/>
            <a:ext cx="3895725" cy="1762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59" y="4008060"/>
            <a:ext cx="3914775" cy="314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259" y="4608207"/>
            <a:ext cx="38766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6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1028" name="Picture 4" descr="http://5b0988e595225.cdn.sohucs.com/images/20181008/7732c2c6d7d44beb80b83674e3ac63fa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29" y="1591734"/>
            <a:ext cx="8163659" cy="29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85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Residuals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993" y="943542"/>
            <a:ext cx="4678362" cy="43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14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9384" y="1074738"/>
            <a:ext cx="7013757" cy="4105275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22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 attention</a:t>
            </a:r>
          </a:p>
          <a:p>
            <a:pPr marL="800100" lvl="1" indent="-342900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 / V from encoder</a:t>
            </a:r>
          </a:p>
          <a:p>
            <a:pPr marL="800100" lvl="1" indent="-342900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 from previous layer</a:t>
            </a:r>
          </a:p>
          <a:p>
            <a:pPr marL="800100" lvl="1" indent="-342900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Masked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</a:p>
          <a:p>
            <a:pPr marL="800100" lvl="1" indent="-34290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 to earlier positions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83" y="952553"/>
            <a:ext cx="3563326" cy="4291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596" y="1010330"/>
            <a:ext cx="856421" cy="3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18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Self-attention: Transformer 2017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11"/>
            <a:ext cx="8039201" cy="324980"/>
            <a:chOff x="628650" y="6468967"/>
            <a:chExt cx="7886702" cy="389976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5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55" y="1247242"/>
            <a:ext cx="8464261" cy="36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30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Conclusion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</a:p>
          <a:p>
            <a:pPr marL="800100" lvl="1" indent="-342900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：位置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时序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：并行计算；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内部关系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结构；长期依赖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：并行计算；局部特征；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时序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内部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结构；长期依赖；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  <a:p>
            <a:pPr marL="800100" lvl="1" indent="-342900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：并行计算；内部关系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结构；长期依赖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：位置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时序；局部特征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07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Thanks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11"/>
            <a:ext cx="8039201" cy="324980"/>
            <a:chOff x="628650" y="6468967"/>
            <a:chExt cx="7886702" cy="389976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5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62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Seq2Seq: RNN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2050" name="Picture 2" descr="http://5b0988e595225.cdn.sohucs.com/images/20181008/d664ffa2134c4c818da665a4c4e295a2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48" y="954197"/>
            <a:ext cx="8280149" cy="41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0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Seq2Seq: RNN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25" y="1134671"/>
            <a:ext cx="8282425" cy="382921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512679" y="3611496"/>
            <a:ext cx="922084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那就多吃几个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456739" y="1275578"/>
            <a:ext cx="4041802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吃一个含所有信息的</a:t>
            </a:r>
            <a:r>
              <a:rPr lang="en-US" altLang="zh-CN" sz="1600" dirty="0" smtClean="0"/>
              <a:t>context vector</a:t>
            </a:r>
            <a:r>
              <a:rPr lang="zh-CN" altLang="en-US" sz="1600" dirty="0" smtClean="0"/>
              <a:t>效果不好</a:t>
            </a:r>
          </a:p>
        </p:txBody>
      </p:sp>
    </p:spTree>
    <p:extLst>
      <p:ext uri="{BB962C8B-B14F-4D97-AF65-F5344CB8AC3E}">
        <p14:creationId xmlns:p14="http://schemas.microsoft.com/office/powerpoint/2010/main" val="21117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RNN + attention: </a:t>
            </a:r>
            <a:r>
              <a:rPr lang="en-US" altLang="zh-CN" sz="3200" dirty="0" smtClean="0"/>
              <a:t>Luong 2015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80" y="1061770"/>
            <a:ext cx="4111008" cy="41110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00" y="2005453"/>
            <a:ext cx="4238625" cy="361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00" y="1121149"/>
            <a:ext cx="2274232" cy="71596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5500" y="2846760"/>
            <a:ext cx="2405849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训练目标：最小化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negative log-likelihood</a:t>
            </a:r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/>
              <a:t>c</a:t>
            </a:r>
            <a:r>
              <a:rPr lang="en-US" altLang="zh-CN" dirty="0" smtClean="0"/>
              <a:t>ross-entropy loss</a:t>
            </a:r>
            <a:r>
              <a:rPr lang="zh-CN" altLang="en-US" dirty="0" smtClean="0"/>
              <a:t>）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442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RNN + attention: Luong 2015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255" y="1266488"/>
            <a:ext cx="5405206" cy="38911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48" y="1048639"/>
            <a:ext cx="3093086" cy="166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41" y="3560247"/>
            <a:ext cx="3436708" cy="9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RNN </a:t>
            </a:r>
            <a:r>
              <a:rPr lang="en-US" altLang="zh-CN" sz="3200" dirty="0"/>
              <a:t>+ </a:t>
            </a:r>
            <a:r>
              <a:rPr lang="en-US" altLang="zh-CN" sz="3200" dirty="0" smtClean="0"/>
              <a:t>attention: GNMT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2016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6037" y="1024831"/>
            <a:ext cx="7601221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641" y="211984"/>
            <a:ext cx="7557484" cy="63357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RNN + attention: GNMT 2016</a:t>
            </a:r>
            <a:endParaRPr lang="zh-CN" altLang="en-US" sz="32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367048" y="845557"/>
            <a:ext cx="8039201" cy="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405829" y="5309384"/>
            <a:ext cx="800042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组 7"/>
          <p:cNvGrpSpPr/>
          <p:nvPr/>
        </p:nvGrpSpPr>
        <p:grpSpPr>
          <a:xfrm>
            <a:off x="367048" y="5390805"/>
            <a:ext cx="8039201" cy="324983"/>
            <a:chOff x="628650" y="6468967"/>
            <a:chExt cx="7886702" cy="389980"/>
          </a:xfrm>
        </p:grpSpPr>
        <p:sp>
          <p:nvSpPr>
            <p:cNvPr id="9" name="文本框 8"/>
            <p:cNvSpPr txBox="1"/>
            <p:nvPr/>
          </p:nvSpPr>
          <p:spPr>
            <a:xfrm>
              <a:off x="628650" y="6471149"/>
              <a:ext cx="59277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717BA4"/>
                  </a:solidFill>
                </a:rPr>
                <a:t>Sequence to Sequence and Attention</a:t>
              </a:r>
              <a:endParaRPr kumimoji="1" lang="zh-CN" altLang="en-US" sz="1500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14876" y="6468967"/>
              <a:ext cx="3800476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333" b="1" dirty="0">
                  <a:solidFill>
                    <a:srgbClr val="717BA4"/>
                  </a:solidFill>
                  <a:latin typeface="Geeza Pro" charset="-78"/>
                  <a:ea typeface="Geeza Pro" charset="-78"/>
                  <a:cs typeface="Geeza Pro" charset="-78"/>
                </a:rPr>
                <a:t>Sen Hu</a:t>
              </a:r>
              <a:endParaRPr kumimoji="1" lang="zh-CN" altLang="en-US" sz="1333" b="1" dirty="0">
                <a:solidFill>
                  <a:srgbClr val="717BA4"/>
                </a:solidFill>
                <a:latin typeface="Geeza Pro" charset="-78"/>
                <a:ea typeface="Geeza Pro" charset="-78"/>
                <a:cs typeface="Geeza Pro" charset="-78"/>
              </a:endParaRPr>
            </a:p>
          </p:txBody>
        </p:sp>
      </p:grp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367048" y="1075386"/>
            <a:ext cx="8039201" cy="4103886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层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 (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输入层为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Bi-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残差连接（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Connection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TPU</a:t>
            </a:r>
          </a:p>
          <a:p>
            <a:pPr marL="800100" lvl="1" indent="-342900"/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Wordpieces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higher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high +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er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coverage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penalty in beam search</a:t>
            </a:r>
          </a:p>
          <a:p>
            <a:pPr marL="800100" lvl="1" indent="-342900"/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平行训练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数据平行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模型平行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4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a:style>
    </a:spDef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0">
          <a:solidFill>
            <a:schemeClr val="tx1"/>
          </a:solidFill>
        </a:ln>
      </a:spPr>
      <a:bodyPr wrap="square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24996</TotalTime>
  <Words>1513</Words>
  <Application>Microsoft Office PowerPoint</Application>
  <PresentationFormat>全屏显示(16:10)</PresentationFormat>
  <Paragraphs>257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Geeza Pro</vt:lpstr>
      <vt:lpstr>等线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Sequence to Sequence and Attention</vt:lpstr>
      <vt:lpstr>Outline</vt:lpstr>
      <vt:lpstr>Outline</vt:lpstr>
      <vt:lpstr>Seq2Seq: RNN</vt:lpstr>
      <vt:lpstr>Seq2Seq: RNN</vt:lpstr>
      <vt:lpstr>RNN + attention: Luong 2015</vt:lpstr>
      <vt:lpstr>RNN + attention: Luong 2015</vt:lpstr>
      <vt:lpstr>RNN + attention: GNMT 2016</vt:lpstr>
      <vt:lpstr>RNN + attention: GNMT 2016</vt:lpstr>
      <vt:lpstr>RNN + attention</vt:lpstr>
      <vt:lpstr>CNN + attention</vt:lpstr>
      <vt:lpstr>CNN + attention: ConvS2S 2017</vt:lpstr>
      <vt:lpstr>CNN + attention: ConvS2S 2017</vt:lpstr>
      <vt:lpstr>CNN + attention: ConvS2S 2017</vt:lpstr>
      <vt:lpstr>CNN + attention: ConvS2S 2017</vt:lpstr>
      <vt:lpstr>CNN + attention: ConvS2S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Self-attention: Transformer 2017</vt:lpstr>
      <vt:lpstr>Conclusion</vt:lpstr>
      <vt:lpstr>Thanks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Jiaqi Chen</dc:creator>
  <cp:keywords/>
  <dc:description/>
  <cp:lastModifiedBy>husen</cp:lastModifiedBy>
  <cp:revision>2989</cp:revision>
  <dcterms:created xsi:type="dcterms:W3CDTF">2016-04-20T01:16:06Z</dcterms:created>
  <dcterms:modified xsi:type="dcterms:W3CDTF">2019-03-29T21:07:38Z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t-sehu@microsoft.com</vt:lpwstr>
  </property>
  <property fmtid="{D5CDD505-2E9C-101B-9397-08002B2CF9AE}" pid="5" name="MSIP_Label_f42aa342-8706-4288-bd11-ebb85995028c_SetDate">
    <vt:lpwstr>2019-03-25T07:37:18.7282337Z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b9908d94-4499-44b9-919b-c4c5b8a6caca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